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29" r:id="rId4"/>
    <p:sldId id="330" r:id="rId5"/>
    <p:sldId id="320" r:id="rId6"/>
    <p:sldId id="331" r:id="rId7"/>
    <p:sldId id="328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4.3 en 4.4 (lees bijhorende stukjes tekst)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0905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klaar, verder met opgaves 4.5 t/m 4.6 + 4.54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283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076"/>
          <a:stretch/>
        </p:blipFill>
        <p:spPr>
          <a:xfrm>
            <a:off x="0" y="60325"/>
            <a:ext cx="12192000" cy="40890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613"/>
          <a:stretch/>
        </p:blipFill>
        <p:spPr>
          <a:xfrm>
            <a:off x="0" y="60325"/>
            <a:ext cx="12192000" cy="8059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5345"/>
          <a:stretch/>
        </p:blipFill>
        <p:spPr>
          <a:xfrm>
            <a:off x="0" y="60325"/>
            <a:ext cx="12192000" cy="166019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25"/>
            <a:ext cx="12192000" cy="25678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20231"/>
            <a:ext cx="12192000" cy="255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90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strategische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Oligopolie kent veel dynamiek.</a:t>
            </a:r>
          </a:p>
          <a:p>
            <a:r>
              <a:rPr lang="nl-NL" sz="2500" dirty="0" smtClean="0"/>
              <a:t>Of er wordt geconcurreerd: prijzenoorlog, kent winnaars en verliezers.</a:t>
            </a:r>
          </a:p>
          <a:p>
            <a:r>
              <a:rPr lang="nl-NL" sz="2500" dirty="0" smtClean="0"/>
              <a:t>Of er wordt samengewerkt: kartelvorming, wettelijk verboden in EU en VS.</a:t>
            </a:r>
          </a:p>
          <a:p>
            <a:r>
              <a:rPr lang="nl-NL" sz="2500" dirty="0" smtClean="0"/>
              <a:t>Een tussenweg waarbij ze niet samenwerken maar ook geen prijzenoorlog starten is door productdifferentiatie.</a:t>
            </a:r>
          </a:p>
          <a:p>
            <a:r>
              <a:rPr lang="nl-NL" sz="2500" dirty="0" smtClean="0"/>
              <a:t>Proberen je eigen product onderscheidende kenmerken te geven.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0721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4.5 en 4.6 (lees bijhorende stukjes tekst)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0905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klaar, verder met opgaves 4.54. (stukje herhaling)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3796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30"/>
          <a:stretch/>
        </p:blipFill>
        <p:spPr>
          <a:xfrm>
            <a:off x="0" y="0"/>
            <a:ext cx="12192000" cy="7459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614"/>
          <a:stretch/>
        </p:blipFill>
        <p:spPr>
          <a:xfrm>
            <a:off x="0" y="0"/>
            <a:ext cx="12192000" cy="24063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159"/>
          <a:stretch/>
        </p:blipFill>
        <p:spPr>
          <a:xfrm>
            <a:off x="0" y="0"/>
            <a:ext cx="12192000" cy="35252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966"/>
          <a:stretch/>
        </p:blipFill>
        <p:spPr>
          <a:xfrm>
            <a:off x="0" y="0"/>
            <a:ext cx="12192000" cy="39463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166"/>
          <a:stretch/>
        </p:blipFill>
        <p:spPr>
          <a:xfrm>
            <a:off x="0" y="0"/>
            <a:ext cx="12192000" cy="48848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3481"/>
          <a:stretch/>
        </p:blipFill>
        <p:spPr>
          <a:xfrm>
            <a:off x="0" y="0"/>
            <a:ext cx="12192000" cy="58834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0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8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Tot slot, maak opgave 4.54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0905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6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tijd.</a:t>
            </a:r>
          </a:p>
          <a:p>
            <a:r>
              <a:rPr lang="nl-NL" sz="2500" dirty="0" smtClean="0"/>
              <a:t>Opgave 4,54 H is lastig, het is niet erg als die niet in 1x lukt.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7674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652"/>
          <a:stretch/>
        </p:blipFill>
        <p:spPr>
          <a:xfrm>
            <a:off x="0" y="1"/>
            <a:ext cx="12192000" cy="409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252"/>
          <a:stretch/>
        </p:blipFill>
        <p:spPr>
          <a:xfrm>
            <a:off x="0" y="1"/>
            <a:ext cx="12192000" cy="1155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829"/>
          <a:stretch/>
        </p:blipFill>
        <p:spPr>
          <a:xfrm>
            <a:off x="0" y="1"/>
            <a:ext cx="12192000" cy="2514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3374"/>
          <a:stretch/>
        </p:blipFill>
        <p:spPr>
          <a:xfrm>
            <a:off x="0" y="1"/>
            <a:ext cx="12192000" cy="31522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652"/>
          <a:stretch/>
        </p:blipFill>
        <p:spPr>
          <a:xfrm>
            <a:off x="0" y="0"/>
            <a:ext cx="12192000" cy="41388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525"/>
          <a:stretch/>
        </p:blipFill>
        <p:spPr>
          <a:xfrm>
            <a:off x="0" y="1"/>
            <a:ext cx="12192000" cy="542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7203"/>
          <a:stretch/>
        </p:blipFill>
        <p:spPr>
          <a:xfrm>
            <a:off x="0" y="0"/>
            <a:ext cx="12192000" cy="18648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5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7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</a:t>
            </a:r>
            <a:r>
              <a:rPr lang="nl-NL" sz="2500" dirty="0" smtClean="0"/>
              <a:t>eerder markten</a:t>
            </a:r>
          </a:p>
          <a:p>
            <a:r>
              <a:rPr lang="nl-NL" sz="2500" dirty="0" smtClean="0"/>
              <a:t>Monopolie:</a:t>
            </a:r>
          </a:p>
          <a:p>
            <a:r>
              <a:rPr lang="nl-NL" sz="2500" dirty="0" smtClean="0"/>
              <a:t>Markt </a:t>
            </a:r>
            <a:r>
              <a:rPr lang="nl-NL" sz="2500" dirty="0" smtClean="0"/>
              <a:t>van monopolistische concurrentie</a:t>
            </a:r>
            <a:r>
              <a:rPr lang="nl-NL" sz="2500" dirty="0" smtClean="0"/>
              <a:t>:</a:t>
            </a:r>
          </a:p>
          <a:p>
            <a:r>
              <a:rPr lang="nl-NL" sz="2500" dirty="0" smtClean="0"/>
              <a:t>Les vandaag: het oligopolie.</a:t>
            </a:r>
          </a:p>
          <a:p>
            <a:r>
              <a:rPr lang="nl-NL" sz="2500" dirty="0" smtClean="0"/>
              <a:t>Opgaves 4.1 t/m 4.6 + 4.54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monopolie: de enige aanbieder.</a:t>
            </a:r>
          </a:p>
          <a:p>
            <a:endParaRPr lang="nl-NL" sz="2500" dirty="0"/>
          </a:p>
          <a:p>
            <a:r>
              <a:rPr lang="nl-NL" sz="2500" dirty="0" smtClean="0"/>
              <a:t>Aantal aanbieders: 1</a:t>
            </a:r>
          </a:p>
          <a:p>
            <a:r>
              <a:rPr lang="nl-NL" sz="2500" dirty="0" smtClean="0"/>
              <a:t>Type product: uniek (niet homogeen of heterogeen).</a:t>
            </a:r>
          </a:p>
          <a:p>
            <a:r>
              <a:rPr lang="nl-NL" sz="2500" dirty="0" smtClean="0"/>
              <a:t>Een transparante markt.</a:t>
            </a:r>
          </a:p>
          <a:p>
            <a:r>
              <a:rPr lang="nl-NL" sz="2500" dirty="0" smtClean="0"/>
              <a:t>Geen vrije toe en uittreding.</a:t>
            </a:r>
          </a:p>
          <a:p>
            <a:r>
              <a:rPr lang="nl-NL" sz="2500" dirty="0" smtClean="0"/>
              <a:t>Veel invloed op de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99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4221"/>
            <a:ext cx="8596668" cy="1846179"/>
          </a:xfrm>
        </p:spPr>
        <p:txBody>
          <a:bodyPr/>
          <a:lstStyle/>
          <a:p>
            <a:r>
              <a:rPr lang="nl-NL" dirty="0" smtClean="0"/>
              <a:t>Toetreding barrières: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05" y="505327"/>
            <a:ext cx="10154653" cy="5536036"/>
          </a:xfrm>
        </p:spPr>
        <p:txBody>
          <a:bodyPr>
            <a:noAutofit/>
          </a:bodyPr>
          <a:lstStyle/>
          <a:p>
            <a:r>
              <a:rPr lang="nl-NL" sz="2500" dirty="0" smtClean="0"/>
              <a:t>Patenten/octrooien: het alleenrecht op gebruik maken van een bepaalde innovatie/uitvinding.</a:t>
            </a:r>
          </a:p>
          <a:p>
            <a:r>
              <a:rPr lang="nl-NL" sz="2500" dirty="0" smtClean="0"/>
              <a:t>Voordeel consument: het bevorderd in eerste instantie innovatie, tenslotte je hebt als enige profijt van je innovatie/uitvinding.</a:t>
            </a:r>
          </a:p>
          <a:p>
            <a:r>
              <a:rPr lang="nl-NL" sz="2500" dirty="0" smtClean="0"/>
              <a:t>Op langere termijn nadeel: doordat maar 1 partij gebruik mag maken van de innovatie, kan die partij de incentive verliezen om verder te ontwikkelen (gebrek aan concurrentie op korte/</a:t>
            </a:r>
            <a:r>
              <a:rPr lang="nl-NL" sz="2500" dirty="0" err="1" smtClean="0"/>
              <a:t>mid</a:t>
            </a:r>
            <a:r>
              <a:rPr lang="nl-NL" sz="2500" dirty="0" smtClean="0"/>
              <a:t> lange termijn)</a:t>
            </a:r>
          </a:p>
          <a:p>
            <a:r>
              <a:rPr lang="nl-NL" sz="2500" dirty="0" smtClean="0"/>
              <a:t>Verzonken kosten: gemaakte kosten kunnen bij faillissement niet/nauwelijks terugverdiend worden (een specifieke investering die niet voor algemene doeleinde verkocht kan worden).</a:t>
            </a:r>
          </a:p>
          <a:p>
            <a:r>
              <a:rPr lang="nl-NL" sz="2500" dirty="0" smtClean="0"/>
              <a:t>Schaalvoordelen: de kosten per product dalen naarmate er meer geproduceerd wordt, drijft dus de kleinere ondernemingen eruit aangezien deze niet voldoende produceren voor deze kostenvoordelen.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7285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 van monopolistische concurrentie.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Voorbeeld wat het boek gebruikt: Jeansstore, een merk spijkerbroeken aanbieder.</a:t>
            </a:r>
          </a:p>
          <a:p>
            <a:r>
              <a:rPr lang="nl-NL" sz="2500" dirty="0" smtClean="0"/>
              <a:t>Aantal aanbieders: veel</a:t>
            </a:r>
          </a:p>
          <a:p>
            <a:r>
              <a:rPr lang="nl-NL" sz="2500" dirty="0" smtClean="0"/>
              <a:t>Type product: heterogeen.</a:t>
            </a:r>
          </a:p>
          <a:p>
            <a:r>
              <a:rPr lang="nl-NL" sz="2500" dirty="0" smtClean="0"/>
              <a:t>Vrij toe en uittreding</a:t>
            </a:r>
          </a:p>
          <a:p>
            <a:r>
              <a:rPr lang="nl-NL" sz="2500" dirty="0" smtClean="0"/>
              <a:t>Niet doorzichtige/transparante markt.</a:t>
            </a:r>
          </a:p>
          <a:p>
            <a:r>
              <a:rPr lang="nl-NL" sz="2500" dirty="0" smtClean="0"/>
              <a:t>Beperkte invloed op de prijs.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3689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oligopolie: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5" y="1251285"/>
            <a:ext cx="10250905" cy="4790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Aantal aanbieders: een paar (of het overgrootste gedeelte van de markt is in handen van een klein aantal aanbieders)</a:t>
            </a:r>
          </a:p>
          <a:p>
            <a:r>
              <a:rPr lang="nl-NL" sz="2500" dirty="0" smtClean="0"/>
              <a:t>Type product: kan zowel homogeen als heterogeen).</a:t>
            </a:r>
          </a:p>
          <a:p>
            <a:r>
              <a:rPr lang="nl-NL" sz="2500" dirty="0" smtClean="0"/>
              <a:t>Geen vrije toe en uittreding: schaalvoordelen en verzonken kosten spelen een belangrijke rol. (minder sprake van octrooien/patenten alleen bij productdifferentiatie)</a:t>
            </a:r>
          </a:p>
          <a:p>
            <a:r>
              <a:rPr lang="nl-NL" sz="2500" dirty="0" smtClean="0"/>
              <a:t>Doorzichtigheid van de markt: afhankelijk of er heterogene of homogene producten worden aangeboden. Homogeen = doorzichtig, heterogeen = ondoorzichtig.</a:t>
            </a:r>
          </a:p>
          <a:p>
            <a:r>
              <a:rPr lang="nl-NL" sz="2500" dirty="0" smtClean="0"/>
              <a:t>Invloed op de prijs als individuele aanbieder: redelijk veel.</a:t>
            </a:r>
          </a:p>
          <a:p>
            <a:r>
              <a:rPr lang="nl-NL" sz="2500" dirty="0" smtClean="0"/>
              <a:t>Wat zie je vaak: of de partijen concurreren met elkaar functioneert als markt van  monopolistische concurrentie, of de partijen werken samen functioneert het als een markt van monopolie.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767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4.1 en 4.2 (lees bijhorende stukken tekst)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0905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klaar, verder met opgaves 4.3 t/m 4.6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4317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032"/>
          <a:stretch/>
        </p:blipFill>
        <p:spPr>
          <a:xfrm>
            <a:off x="0" y="0"/>
            <a:ext cx="11249526" cy="409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643"/>
          <a:stretch/>
        </p:blipFill>
        <p:spPr>
          <a:xfrm>
            <a:off x="0" y="0"/>
            <a:ext cx="11249526" cy="7098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4728"/>
          <a:stretch/>
        </p:blipFill>
        <p:spPr>
          <a:xfrm>
            <a:off x="0" y="0"/>
            <a:ext cx="11249526" cy="10467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8759"/>
          <a:stretch/>
        </p:blipFill>
        <p:spPr>
          <a:xfrm>
            <a:off x="0" y="0"/>
            <a:ext cx="11249526" cy="1455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5770"/>
          <a:stretch/>
        </p:blipFill>
        <p:spPr>
          <a:xfrm>
            <a:off x="0" y="0"/>
            <a:ext cx="11249526" cy="23461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4336"/>
          <a:stretch/>
        </p:blipFill>
        <p:spPr>
          <a:xfrm>
            <a:off x="0" y="0"/>
            <a:ext cx="11249526" cy="58714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49526" cy="685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5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575"/>
          <a:stretch/>
        </p:blipFill>
        <p:spPr>
          <a:xfrm>
            <a:off x="0" y="-1"/>
            <a:ext cx="12192000" cy="12512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501"/>
          <a:stretch/>
        </p:blipFill>
        <p:spPr>
          <a:xfrm>
            <a:off x="0" y="0"/>
            <a:ext cx="12192000" cy="24303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185"/>
          <a:stretch/>
        </p:blipFill>
        <p:spPr>
          <a:xfrm>
            <a:off x="0" y="-1"/>
            <a:ext cx="12192000" cy="32485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34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547</Words>
  <Application>Microsoft Office PowerPoint</Application>
  <PresentationFormat>Breedbeeld</PresentationFormat>
  <Paragraphs>79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Welkom VWO 5.</vt:lpstr>
      <vt:lpstr>Agenda:</vt:lpstr>
      <vt:lpstr>Hoofdstuk 2:</vt:lpstr>
      <vt:lpstr>Toetreding barrières:</vt:lpstr>
      <vt:lpstr>Markt van monopolistische concurrentie. </vt:lpstr>
      <vt:lpstr>Het oligopolie:</vt:lpstr>
      <vt:lpstr>Maak opgave 4.1 en 4.2 (lees bijhorende stukken tekst)</vt:lpstr>
      <vt:lpstr>PowerPoint-presentatie</vt:lpstr>
      <vt:lpstr>PowerPoint-presentatie</vt:lpstr>
      <vt:lpstr>Maak opgave 4.3 en 4.4 (lees bijhorende stukjes tekst)</vt:lpstr>
      <vt:lpstr>PowerPoint-presentatie</vt:lpstr>
      <vt:lpstr>De strategische variabelen.</vt:lpstr>
      <vt:lpstr>Maak opgave 4.5 en 4.6 (lees bijhorende stukjes tekst)</vt:lpstr>
      <vt:lpstr>PowerPoint-presentatie</vt:lpstr>
      <vt:lpstr>Tot slot, maak opgave 4.54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60</cp:revision>
  <dcterms:created xsi:type="dcterms:W3CDTF">2017-08-27T09:00:36Z</dcterms:created>
  <dcterms:modified xsi:type="dcterms:W3CDTF">2017-09-07T09:08:12Z</dcterms:modified>
</cp:coreProperties>
</file>